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6858000" cy="12192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75D96D"/>
    <a:srgbClr val="A6D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4711"/>
  </p:normalViewPr>
  <p:slideViewPr>
    <p:cSldViewPr snapToGrid="0" snapToObjects="1">
      <p:cViewPr varScale="1">
        <p:scale>
          <a:sx n="63" d="100"/>
          <a:sy n="63" d="100"/>
        </p:scale>
        <p:origin x="774" y="96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2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0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3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7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4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1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75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97622-CB38-1D4D-A6E5-09209A916438}" type="datetimeFigureOut">
              <a:rPr lang="en-US" smtClean="0"/>
              <a:pPr/>
              <a:t>4/21/2017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EFB5-F339-DD45-8D71-5D414EA47D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979" y="864449"/>
            <a:ext cx="6858000" cy="1615827"/>
          </a:xfrm>
          <a:prstGeom prst="rect">
            <a:avLst/>
          </a:prstGeom>
          <a:gradFill flip="none" rotWithShape="1">
            <a:gsLst>
              <a:gs pos="2700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5400000" scaled="0"/>
            <a:tileRect/>
          </a:grad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en-US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" charset="0"/>
              <a:cs typeface="Arial" charset="0"/>
            </a:endParaRPr>
          </a:p>
          <a:p>
            <a:pPr algn="ctr"/>
            <a:r>
              <a:rPr lang="en-US" sz="2500" b="1" dirty="0" smtClean="0">
                <a:latin typeface="Constantia" panose="02030602050306030303" pitchFamily="18" charset="0"/>
                <a:ea typeface="Arial" charset="0"/>
                <a:cs typeface="Arial" charset="0"/>
              </a:rPr>
              <a:t>Traditional Chinese and Western Medicine </a:t>
            </a:r>
          </a:p>
          <a:p>
            <a:pPr algn="ctr"/>
            <a:r>
              <a:rPr lang="en-US" sz="2500" dirty="0" smtClean="0">
                <a:latin typeface="Constantia" panose="02030602050306030303" pitchFamily="18" charset="0"/>
                <a:ea typeface="Arial" charset="0"/>
                <a:cs typeface="Arial" charset="0"/>
              </a:rPr>
              <a:t>– </a:t>
            </a:r>
            <a:r>
              <a:rPr lang="en-US" sz="2500" i="1" dirty="0" smtClean="0">
                <a:latin typeface="Constantia" panose="02030602050306030303" pitchFamily="18" charset="0"/>
                <a:ea typeface="Arial" charset="0"/>
                <a:cs typeface="Arial" charset="0"/>
              </a:rPr>
              <a:t>what can we learn from each other?</a:t>
            </a:r>
          </a:p>
          <a:p>
            <a:pPr algn="ctr"/>
            <a:r>
              <a:rPr lang="en-US" sz="2500" b="1" i="1" dirty="0" smtClean="0">
                <a:latin typeface="+mj-lt"/>
                <a:ea typeface="Arial" charset="0"/>
                <a:cs typeface="Arial" charset="0"/>
              </a:rPr>
              <a:t> </a:t>
            </a:r>
            <a:endParaRPr lang="en-US" sz="2500" b="1" i="1" dirty="0">
              <a:latin typeface="+mj-lt"/>
              <a:ea typeface="Arial" charset="0"/>
              <a:cs typeface="Arial" charset="0"/>
            </a:endParaRPr>
          </a:p>
        </p:txBody>
      </p:sp>
      <p:pic>
        <p:nvPicPr>
          <p:cNvPr id="12" name="Picture 11" descr="TCM5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9" y="2301868"/>
            <a:ext cx="6858000" cy="3985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07" y="6280356"/>
            <a:ext cx="6860174" cy="5432256"/>
          </a:xfrm>
          <a:prstGeom prst="rect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endParaRPr lang="en-US" sz="1000" b="1" dirty="0" smtClean="0">
              <a:latin typeface="Constantia" panose="02030602050306030303" pitchFamily="18" charset="0"/>
              <a:ea typeface="Arial" charset="0"/>
              <a:cs typeface="Arial" charset="0"/>
            </a:endParaRPr>
          </a:p>
          <a:p>
            <a:pPr algn="ctr"/>
            <a:r>
              <a:rPr lang="en-US" b="1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June </a:t>
            </a:r>
            <a:r>
              <a:rPr lang="en-US" altLang="zh-TW" b="1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20</a:t>
            </a:r>
            <a:r>
              <a:rPr lang="en-US" altLang="zh-TW" b="1" baseline="30000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th</a:t>
            </a:r>
            <a:r>
              <a:rPr lang="en-US" b="1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, 2017  </a:t>
            </a:r>
            <a:r>
              <a:rPr lang="en-US" b="1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  <a:sym typeface="Symbol"/>
              </a:rPr>
              <a:t></a:t>
            </a:r>
            <a:r>
              <a:rPr lang="en-US" b="1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 9:00 AM - 5:00 PM</a:t>
            </a:r>
          </a:p>
          <a:p>
            <a:pPr algn="ctr"/>
            <a:r>
              <a:rPr lang="en-US" altLang="zh-TW" b="1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Joseph B. Martin Conference Center, Harvard Medical School</a:t>
            </a:r>
          </a:p>
          <a:p>
            <a:pPr algn="ctr"/>
            <a:endParaRPr lang="en-US" sz="1900" b="1" dirty="0" smtClean="0">
              <a:latin typeface="+mj-lt"/>
              <a:ea typeface="Arial" charset="0"/>
              <a:cs typeface="Arial" charset="0"/>
            </a:endParaRPr>
          </a:p>
          <a:p>
            <a:r>
              <a:rPr lang="en-US" b="1" dirty="0" smtClean="0">
                <a:ea typeface="Arial" charset="0"/>
                <a:cs typeface="Arial" charset="0"/>
              </a:rPr>
              <a:t>  </a:t>
            </a:r>
            <a:r>
              <a:rPr lang="en-US" b="1" dirty="0" smtClean="0">
                <a:latin typeface="Constantia" panose="02030602050306030303" pitchFamily="18" charset="0"/>
                <a:ea typeface="Arial" charset="0"/>
                <a:cs typeface="Arial" charset="0"/>
              </a:rPr>
              <a:t>INVITED SPEAKERS		ORGANIZERS</a:t>
            </a:r>
          </a:p>
          <a:p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</a:t>
            </a:r>
            <a:r>
              <a:rPr lang="en-US" altLang="zh-CN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</a:t>
            </a:r>
            <a:r>
              <a:rPr lang="en-US" altLang="zh-TW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Aiping </a:t>
            </a:r>
            <a:r>
              <a:rPr lang="en-US" altLang="zh-TW" dirty="0" err="1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Lyu</a:t>
            </a:r>
            <a:r>
              <a:rPr lang="en-US" altLang="zh-TW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(HKBU)</a:t>
            </a:r>
            <a:r>
              <a:rPr lang="en-US" altLang="zh-TW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		Harvard Therapeutics</a:t>
            </a:r>
          </a:p>
          <a:p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 Charles N. Serhan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(HMS)</a:t>
            </a:r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		Graduate Program</a:t>
            </a:r>
          </a:p>
          <a:p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 </a:t>
            </a:r>
            <a:r>
              <a:rPr lang="en-US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Min Li</a:t>
            </a:r>
            <a:r>
              <a:rPr lang="en-US" altLang="zh-TW" dirty="0" smtClean="0">
                <a:latin typeface="Iskoola Pota" panose="020B0502040204020203" pitchFamily="34" charset="0"/>
                <a:cs typeface="Iskoola Pota" panose="020B0502040204020203" pitchFamily="34" charset="0"/>
              </a:rPr>
              <a:t> 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(HKBU)</a:t>
            </a:r>
          </a:p>
          <a:p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 Ge Zhang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(HKBU)</a:t>
            </a:r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		Harvard </a:t>
            </a:r>
            <a:r>
              <a:rPr lang="en-US" dirty="0" err="1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Osher</a:t>
            </a:r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Center for</a:t>
            </a:r>
          </a:p>
          <a:p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 </a:t>
            </a:r>
            <a:r>
              <a:rPr lang="en-US" dirty="0" err="1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Weidong</a:t>
            </a:r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Lu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(HMS)</a:t>
            </a:r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		Integrative Medicine</a:t>
            </a:r>
          </a:p>
          <a:p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 </a:t>
            </a:r>
            <a:r>
              <a:rPr lang="en-US" dirty="0" err="1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Zhaoxiang</a:t>
            </a:r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</a:t>
            </a:r>
            <a:r>
              <a:rPr lang="en-US" dirty="0" err="1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Bian</a:t>
            </a:r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(HKBU)</a:t>
            </a:r>
          </a:p>
          <a:p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 Ted J. </a:t>
            </a:r>
            <a:r>
              <a:rPr lang="en-US" dirty="0" err="1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Kaptchuk</a:t>
            </a:r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(HMS)		</a:t>
            </a:r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Faculty of Science and School</a:t>
            </a:r>
            <a:endParaRPr lang="en-US" altLang="zh-CN" dirty="0" smtClean="0">
              <a:solidFill>
                <a:schemeClr val="accent6">
                  <a:lumMod val="75000"/>
                </a:schemeClr>
              </a:solidFill>
              <a:latin typeface="Iskoola Pota" panose="020B0502040204020203" pitchFamily="34" charset="0"/>
              <a:ea typeface="Arial" charset="0"/>
              <a:cs typeface="Iskoola Pota" panose="020B0502040204020203" pitchFamily="34" charset="0"/>
            </a:endParaRPr>
          </a:p>
          <a:p>
            <a:r>
              <a:rPr lang="en-US" altLang="zh-CN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 Jon Clardy </a:t>
            </a:r>
            <a:r>
              <a:rPr lang="en-US" altLang="zh-CN" dirty="0" smtClean="0">
                <a:solidFill>
                  <a:schemeClr val="accent6">
                    <a:lumMod val="75000"/>
                  </a:schemeClr>
                </a:solidFill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(HMS)		</a:t>
            </a:r>
            <a:r>
              <a:rPr lang="en-US" altLang="zh-CN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	of Chinese Medicine, Hong</a:t>
            </a:r>
          </a:p>
          <a:p>
            <a:pPr>
              <a:spcAft>
                <a:spcPts val="1800"/>
              </a:spcAft>
            </a:pPr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  </a:t>
            </a:r>
            <a:r>
              <a:rPr lang="en-US" b="1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				</a:t>
            </a:r>
            <a:r>
              <a:rPr lang="en-US" dirty="0" smtClean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Kong Baptist University</a:t>
            </a:r>
          </a:p>
          <a:p>
            <a:pPr>
              <a:spcAft>
                <a:spcPts val="1800"/>
              </a:spcAft>
            </a:pPr>
            <a:r>
              <a:rPr lang="en-US" b="1" dirty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WEBSITE: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http://tcmsymposium.hms.harvard.edu</a:t>
            </a:r>
            <a:r>
              <a:rPr lang="en-US" dirty="0">
                <a:latin typeface="Iskoola Pota" panose="020B0502040204020203" pitchFamily="34" charset="0"/>
                <a:ea typeface="Arial" charset="0"/>
                <a:cs typeface="Iskoola Pota" panose="020B0502040204020203" pitchFamily="34" charset="0"/>
              </a:rPr>
              <a:t>	</a:t>
            </a:r>
            <a:endParaRPr lang="en-US" dirty="0" smtClean="0">
              <a:latin typeface="Iskoola Pota" panose="020B0502040204020203" pitchFamily="34" charset="0"/>
              <a:ea typeface="Arial" charset="0"/>
              <a:cs typeface="Iskoola Pota" panose="020B0502040204020203" pitchFamily="34" charset="0"/>
            </a:endParaRPr>
          </a:p>
          <a:p>
            <a:endParaRPr lang="en-US" b="1" dirty="0" smtClean="0">
              <a:ea typeface="Arial" charset="0"/>
              <a:cs typeface="Arial" charset="0"/>
            </a:endParaRPr>
          </a:p>
          <a:p>
            <a:endParaRPr lang="en-US" b="1" dirty="0" smtClean="0">
              <a:ea typeface="Arial" charset="0"/>
              <a:cs typeface="Arial" charset="0"/>
            </a:endParaRPr>
          </a:p>
          <a:p>
            <a:endParaRPr lang="en-US" b="1" dirty="0">
              <a:ea typeface="Arial" charset="0"/>
              <a:cs typeface="Arial" charset="0"/>
            </a:endParaRPr>
          </a:p>
        </p:txBody>
      </p:sp>
      <p:sp>
        <p:nvSpPr>
          <p:cNvPr id="2" name="Right Triangle 1"/>
          <p:cNvSpPr/>
          <p:nvPr/>
        </p:nvSpPr>
        <p:spPr>
          <a:xfrm rot="5400000" flipH="1">
            <a:off x="1466698" y="889432"/>
            <a:ext cx="3933434" cy="6862933"/>
          </a:xfrm>
          <a:prstGeom prst="rtTriangl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64999">
                <a:schemeClr val="accent4">
                  <a:lumMod val="40000"/>
                  <a:lumOff val="60000"/>
                </a:schemeClr>
              </a:gs>
              <a:gs pos="100000">
                <a:srgbClr val="D1C39F"/>
              </a:gs>
            </a:gsLst>
            <a:lin ang="2700000" scaled="0"/>
            <a:tileRect/>
          </a:gradFill>
          <a:ln>
            <a:noFill/>
          </a:ln>
          <a:effectLst>
            <a:innerShdw blurRad="1270000">
              <a:schemeClr val="bg1">
                <a:lumMod val="8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5164">
            <a:off x="2042251" y="4360949"/>
            <a:ext cx="1599754" cy="142285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0785">
            <a:off x="-22292" y="3195273"/>
            <a:ext cx="1629060" cy="1374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18" y="4729705"/>
            <a:ext cx="1634636" cy="13963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72282">
            <a:off x="4074933" y="5209278"/>
            <a:ext cx="1088495" cy="919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4" y="10753580"/>
            <a:ext cx="2382340" cy="601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80" y="10685832"/>
            <a:ext cx="2680261" cy="6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6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575</TotalTime>
  <Words>38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Constantia</vt:lpstr>
      <vt:lpstr>Iskoola Pota</vt:lpstr>
      <vt:lpstr>Symbol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Chen, Andrea</cp:lastModifiedBy>
  <cp:revision>87</cp:revision>
  <cp:lastPrinted>2017-03-21T18:13:25Z</cp:lastPrinted>
  <dcterms:created xsi:type="dcterms:W3CDTF">2016-10-31T12:14:23Z</dcterms:created>
  <dcterms:modified xsi:type="dcterms:W3CDTF">2017-04-21T20:24:08Z</dcterms:modified>
</cp:coreProperties>
</file>